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32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432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31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59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500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83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857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923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404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174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269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1110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541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978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798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9202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955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7530E-0B12-4F2C-A40C-71253E6EAD4E}" type="datetimeFigureOut">
              <a:rPr lang="zh-CN" altLang="en-US" smtClean="0"/>
              <a:t>2019/6/17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CEE2C-A891-423A-9976-5F5014CCE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828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C4486A-9A3D-4FA3-8691-75690912C3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4000" dirty="0"/>
              <a:t>棉纺织企业</a:t>
            </a:r>
            <a:r>
              <a:rPr lang="zh-CN" altLang="en-US" dirty="0">
                <a:latin typeface="华文琥珀" panose="02010800040101010101" pitchFamily="2" charset="-122"/>
                <a:ea typeface="华文琥珀" panose="02010800040101010101" pitchFamily="2" charset="-122"/>
              </a:rPr>
              <a:t>减税降费</a:t>
            </a:r>
            <a:r>
              <a:rPr lang="zh-CN" altLang="en-US" sz="4000" dirty="0"/>
              <a:t>之初探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D673E50-338C-4577-B9F5-57EC8A689B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977640"/>
            <a:ext cx="7315200" cy="1234439"/>
          </a:xfrm>
        </p:spPr>
        <p:txBody>
          <a:bodyPr>
            <a:normAutofit/>
          </a:bodyPr>
          <a:lstStyle/>
          <a:p>
            <a:pPr algn="ctr"/>
            <a:r>
              <a:rPr lang="zh-CN" altLang="en-US" dirty="0"/>
              <a:t>综合部  欧阳夏子</a:t>
            </a:r>
            <a:endParaRPr lang="en-US" altLang="zh-CN" dirty="0"/>
          </a:p>
          <a:p>
            <a:pPr algn="ctr"/>
            <a:r>
              <a:rPr lang="en-US" altLang="zh-CN" dirty="0"/>
              <a:t>2019-6-17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5712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F6D34C-9A22-4763-BFDC-52F4BDC7F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背景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390558-2FF1-4297-9C9B-77BD33277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78000"/>
            <a:ext cx="10820400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    2019</a:t>
            </a:r>
            <a:r>
              <a:rPr lang="zh-CN" altLang="en-US" dirty="0"/>
              <a:t>年</a:t>
            </a:r>
            <a:r>
              <a:rPr lang="en-US" altLang="zh-CN" dirty="0"/>
              <a:t>3</a:t>
            </a:r>
            <a:r>
              <a:rPr lang="zh-CN" altLang="zh-CN" dirty="0"/>
              <a:t>月</a:t>
            </a:r>
            <a:r>
              <a:rPr lang="en-US" altLang="zh-CN" dirty="0"/>
              <a:t>20</a:t>
            </a:r>
            <a:r>
              <a:rPr lang="zh-CN" altLang="zh-CN" dirty="0"/>
              <a:t>日，财政部、税务总局、海关总署联合发布</a:t>
            </a:r>
            <a:r>
              <a:rPr lang="en-US" altLang="zh-CN" dirty="0"/>
              <a:t>2019</a:t>
            </a:r>
            <a:r>
              <a:rPr lang="zh-CN" altLang="zh-CN" dirty="0"/>
              <a:t>年第</a:t>
            </a:r>
            <a:r>
              <a:rPr lang="en-US" altLang="zh-CN" dirty="0"/>
              <a:t>39</a:t>
            </a:r>
            <a:r>
              <a:rPr lang="zh-CN" altLang="zh-CN" dirty="0"/>
              <a:t>号《关于深化增值税改革有关政策的公告》</a:t>
            </a:r>
            <a:r>
              <a:rPr lang="zh-CN" altLang="en-US" dirty="0"/>
              <a:t>，具体如下：</a:t>
            </a:r>
            <a:r>
              <a:rPr lang="en-US" altLang="zh-CN" dirty="0"/>
              <a:t> </a:t>
            </a:r>
          </a:p>
          <a:p>
            <a:pPr marL="0" indent="0">
              <a:buNone/>
            </a:pPr>
            <a:endParaRPr lang="zh-CN" altLang="zh-CN" sz="1000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zh-CN" dirty="0"/>
              <a:t>税费调整将于</a:t>
            </a:r>
            <a:r>
              <a:rPr lang="en-US" altLang="zh-CN" dirty="0"/>
              <a:t>2019</a:t>
            </a:r>
            <a:r>
              <a:rPr lang="zh-CN" altLang="en-US" dirty="0"/>
              <a:t>年</a:t>
            </a:r>
            <a:r>
              <a:rPr lang="en-US" altLang="zh-CN" dirty="0"/>
              <a:t>4</a:t>
            </a:r>
            <a:r>
              <a:rPr lang="zh-CN" altLang="zh-CN" dirty="0"/>
              <a:t>月</a:t>
            </a:r>
            <a:r>
              <a:rPr lang="en-US" altLang="zh-CN" dirty="0"/>
              <a:t>1</a:t>
            </a:r>
            <a:r>
              <a:rPr lang="zh-CN" altLang="zh-CN" dirty="0"/>
              <a:t>日起开始实施。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增值税一般纳税人（以下称纳税人）发生增值税应税销售行为或者进口货物，原适用</a:t>
            </a:r>
            <a:r>
              <a:rPr lang="en-US" altLang="zh-CN" dirty="0"/>
              <a:t>16%</a:t>
            </a:r>
            <a:r>
              <a:rPr lang="zh-CN" altLang="en-US" dirty="0"/>
              <a:t>税率的，税率调整为</a:t>
            </a:r>
            <a:r>
              <a:rPr lang="en-US" altLang="zh-CN" dirty="0"/>
              <a:t>13%</a:t>
            </a:r>
            <a:r>
              <a:rPr lang="zh-CN" altLang="en-US" dirty="0"/>
              <a:t>；原适用</a:t>
            </a:r>
            <a:r>
              <a:rPr lang="en-US" altLang="zh-CN" dirty="0"/>
              <a:t>10%</a:t>
            </a:r>
            <a:r>
              <a:rPr lang="zh-CN" altLang="en-US" dirty="0"/>
              <a:t>税率的，税率调整为</a:t>
            </a:r>
            <a:r>
              <a:rPr lang="en-US" altLang="zh-CN" dirty="0"/>
              <a:t>9%</a:t>
            </a:r>
            <a:r>
              <a:rPr lang="zh-CN" altLang="en-US" dirty="0"/>
              <a:t>。</a:t>
            </a:r>
          </a:p>
          <a:p>
            <a:pPr marL="0" indent="0">
              <a:buNone/>
            </a:pPr>
            <a:r>
              <a:rPr lang="en-US" altLang="zh-CN" dirty="0"/>
              <a:t>3.</a:t>
            </a:r>
            <a:r>
              <a:rPr lang="zh-CN" altLang="en-US" dirty="0"/>
              <a:t>纳税人购进农产品，原适用</a:t>
            </a:r>
            <a:r>
              <a:rPr lang="en-US" altLang="zh-CN" dirty="0"/>
              <a:t>10%</a:t>
            </a:r>
            <a:r>
              <a:rPr lang="zh-CN" altLang="en-US" dirty="0"/>
              <a:t>扣除率的，扣除率调整为</a:t>
            </a:r>
            <a:r>
              <a:rPr lang="en-US" altLang="zh-CN" dirty="0"/>
              <a:t>9%</a:t>
            </a:r>
            <a:r>
              <a:rPr lang="zh-CN" altLang="en-US" dirty="0"/>
              <a:t>。纳税人购进用于生产或者委托加工</a:t>
            </a:r>
            <a:r>
              <a:rPr lang="en-US" altLang="zh-CN" dirty="0"/>
              <a:t>13%</a:t>
            </a:r>
            <a:r>
              <a:rPr lang="zh-CN" altLang="en-US" dirty="0"/>
              <a:t>税率货物的农产品，按照</a:t>
            </a:r>
            <a:r>
              <a:rPr lang="en-US" altLang="zh-CN" dirty="0"/>
              <a:t>10%</a:t>
            </a:r>
            <a:r>
              <a:rPr lang="zh-CN" altLang="en-US" dirty="0"/>
              <a:t>的扣除率计算进项税额。</a:t>
            </a:r>
          </a:p>
          <a:p>
            <a:pPr marL="0" indent="0">
              <a:buNone/>
            </a:pPr>
            <a:r>
              <a:rPr lang="en-US" altLang="zh-CN" dirty="0"/>
              <a:t>4.</a:t>
            </a:r>
            <a:r>
              <a:rPr lang="zh-CN" altLang="en-US" dirty="0"/>
              <a:t>原适用</a:t>
            </a:r>
            <a:r>
              <a:rPr lang="en-US" altLang="zh-CN" dirty="0"/>
              <a:t>16%</a:t>
            </a:r>
            <a:r>
              <a:rPr lang="zh-CN" altLang="en-US" dirty="0"/>
              <a:t>税率且出口退税率为</a:t>
            </a:r>
            <a:r>
              <a:rPr lang="en-US" altLang="zh-CN" dirty="0"/>
              <a:t>16%</a:t>
            </a:r>
            <a:r>
              <a:rPr lang="zh-CN" altLang="en-US" dirty="0"/>
              <a:t>的出口货物劳务，出口退税率调整为</a:t>
            </a:r>
            <a:r>
              <a:rPr lang="en-US" altLang="zh-CN" dirty="0"/>
              <a:t>13%</a:t>
            </a:r>
            <a:r>
              <a:rPr lang="zh-CN" altLang="en-US" dirty="0"/>
              <a:t>；原适用</a:t>
            </a:r>
            <a:r>
              <a:rPr lang="en-US" altLang="zh-CN" dirty="0"/>
              <a:t>10%</a:t>
            </a:r>
            <a:r>
              <a:rPr lang="zh-CN" altLang="en-US" dirty="0"/>
              <a:t>税率且出口退税率为</a:t>
            </a:r>
            <a:r>
              <a:rPr lang="en-US" altLang="zh-CN" dirty="0"/>
              <a:t>10%</a:t>
            </a:r>
            <a:r>
              <a:rPr lang="zh-CN" altLang="en-US" dirty="0"/>
              <a:t>的出口货物、跨境应税行为，出口退税率调整为</a:t>
            </a:r>
            <a:r>
              <a:rPr lang="en-US" altLang="zh-CN" dirty="0"/>
              <a:t>9%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591827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8C7E7D-8006-49EB-B7CE-A643E1B2E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政策之于</a:t>
            </a:r>
            <a:r>
              <a:rPr lang="zh-CN" altLang="en-US" dirty="0">
                <a:latin typeface="华文琥珀" panose="02010800040101010101" pitchFamily="2" charset="-122"/>
                <a:ea typeface="华文琥珀" panose="02010800040101010101" pitchFamily="2" charset="-122"/>
              </a:rPr>
              <a:t>棉纺织企业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F6EA2C-3C87-4151-A0AB-03D9D7E14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dirty="0"/>
              <a:t>① 销售棉纱、织物，缴纳增值税率由</a:t>
            </a:r>
            <a:r>
              <a:rPr lang="en-US" altLang="zh-CN" dirty="0"/>
              <a:t>16%</a:t>
            </a:r>
            <a:r>
              <a:rPr lang="zh-CN" altLang="en-US" dirty="0"/>
              <a:t>下调至</a:t>
            </a:r>
            <a:r>
              <a:rPr lang="en-US" altLang="zh-CN" dirty="0"/>
              <a:t>13%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/>
              <a:t>② 棉花加工，缴纳增值税率由</a:t>
            </a:r>
            <a:r>
              <a:rPr lang="en-US" altLang="zh-CN" dirty="0"/>
              <a:t>10%</a:t>
            </a:r>
            <a:r>
              <a:rPr lang="zh-CN" altLang="en-US" dirty="0"/>
              <a:t>下调为</a:t>
            </a:r>
            <a:r>
              <a:rPr lang="en-US" altLang="zh-CN" dirty="0"/>
              <a:t>9%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/>
              <a:t>③ 棉花进口，缴纳增值税率由</a:t>
            </a:r>
            <a:r>
              <a:rPr lang="en-US" altLang="zh-CN" dirty="0"/>
              <a:t>10%</a:t>
            </a:r>
            <a:r>
              <a:rPr lang="zh-CN" altLang="en-US" dirty="0"/>
              <a:t>下降为</a:t>
            </a:r>
            <a:r>
              <a:rPr lang="en-US" altLang="zh-CN" dirty="0"/>
              <a:t>9%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/>
              <a:t>④ 棉纱、棉织物出口退税率，下调</a:t>
            </a:r>
            <a:r>
              <a:rPr lang="en-US" altLang="zh-CN" dirty="0"/>
              <a:t>3</a:t>
            </a:r>
            <a:r>
              <a:rPr lang="zh-CN" altLang="en-US" dirty="0"/>
              <a:t>个百分点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20270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C1B0A0-573A-468A-87DD-D7DE11EB5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一份关于减税降费的</a:t>
            </a:r>
            <a:r>
              <a:rPr lang="zh-CN" altLang="en-US" dirty="0">
                <a:latin typeface="华文琥珀" panose="02010800040101010101" pitchFamily="2" charset="-122"/>
                <a:ea typeface="华文琥珀" panose="02010800040101010101" pitchFamily="2" charset="-122"/>
              </a:rPr>
              <a:t>问卷</a:t>
            </a:r>
            <a:r>
              <a:rPr lang="zh-CN" altLang="en-US" dirty="0"/>
              <a:t>显示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A6775F-8246-4ACA-A35D-BDD490532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1.</a:t>
            </a:r>
            <a:r>
              <a:rPr lang="zh-CN" altLang="en-US" dirty="0"/>
              <a:t>新的增值税税率的执行，企业赋税与上年同期减轻</a:t>
            </a:r>
            <a:r>
              <a:rPr lang="en-US" altLang="zh-CN" dirty="0"/>
              <a:t>5%</a:t>
            </a:r>
            <a:r>
              <a:rPr lang="zh-CN" altLang="en-US" dirty="0"/>
              <a:t>以内；</a:t>
            </a: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2.</a:t>
            </a:r>
            <a:r>
              <a:rPr lang="zh-CN" altLang="en-US" dirty="0"/>
              <a:t>产业链上下游企业存在税负转嫁现象；</a:t>
            </a: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3.</a:t>
            </a:r>
            <a:r>
              <a:rPr lang="zh-CN" altLang="en-US" dirty="0"/>
              <a:t>降低增值税率后，电费含税价并未下降，用电成本增加。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33347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8D42C-AEDA-4B70-99B7-A5D05FC8B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之于</a:t>
            </a:r>
            <a:r>
              <a:rPr lang="zh-CN" altLang="en-US" dirty="0">
                <a:latin typeface="华文琥珀" panose="02010800040101010101" pitchFamily="2" charset="-122"/>
                <a:ea typeface="华文琥珀" panose="02010800040101010101" pitchFamily="2" charset="-122"/>
              </a:rPr>
              <a:t>税费转嫁</a:t>
            </a:r>
            <a:r>
              <a:rPr lang="zh-CN" altLang="en-US" dirty="0"/>
              <a:t>问题（一）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E41DB5-4EE3-4D71-A11D-3E09A79A0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155440"/>
          </a:xfrm>
        </p:spPr>
        <p:txBody>
          <a:bodyPr>
            <a:normAutofit/>
          </a:bodyPr>
          <a:lstStyle/>
          <a:p>
            <a:r>
              <a:rPr lang="zh-CN" altLang="en-US" b="1" dirty="0"/>
              <a:t>简单粗暴型</a:t>
            </a:r>
            <a:endParaRPr lang="en-US" altLang="zh-CN" b="1" dirty="0"/>
          </a:p>
          <a:p>
            <a:pPr marL="0" indent="0">
              <a:buNone/>
            </a:pPr>
            <a:r>
              <a:rPr lang="zh-CN" altLang="en-US" dirty="0"/>
              <a:t>客户要求将增值税税率调整前合同的含税价格重新计算，下调</a:t>
            </a:r>
            <a:r>
              <a:rPr lang="en-US" altLang="zh-CN" dirty="0"/>
              <a:t>3</a:t>
            </a:r>
            <a:r>
              <a:rPr lang="zh-CN" altLang="en-US" dirty="0"/>
              <a:t>个百分点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例如：原销售合同含税金额为</a:t>
            </a:r>
            <a:r>
              <a:rPr lang="en-US" altLang="zh-CN" dirty="0"/>
              <a:t>20000</a:t>
            </a:r>
            <a:r>
              <a:rPr lang="zh-CN" altLang="en-US" dirty="0"/>
              <a:t>元</a:t>
            </a:r>
            <a:r>
              <a:rPr lang="en-US" altLang="zh-CN" dirty="0"/>
              <a:t>/</a:t>
            </a:r>
            <a:r>
              <a:rPr lang="zh-CN" altLang="en-US" dirty="0"/>
              <a:t>吨，变更后销售合同金额为：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20000-20000</a:t>
            </a:r>
            <a:r>
              <a:rPr lang="zh-CN" altLang="en-US" dirty="0"/>
              <a:t>*</a:t>
            </a:r>
            <a:r>
              <a:rPr lang="en-US" altLang="zh-CN" dirty="0"/>
              <a:t>3%=19400</a:t>
            </a:r>
            <a:r>
              <a:rPr lang="zh-CN" altLang="en-US" dirty="0"/>
              <a:t>元</a:t>
            </a:r>
            <a:r>
              <a:rPr lang="en-US" altLang="zh-CN" dirty="0"/>
              <a:t>/</a:t>
            </a:r>
            <a:r>
              <a:rPr lang="zh-CN" altLang="en-US" dirty="0"/>
              <a:t>吨</a:t>
            </a:r>
            <a:endParaRPr lang="en-US" altLang="zh-CN" dirty="0"/>
          </a:p>
          <a:p>
            <a:pPr marL="0" indent="0">
              <a:buNone/>
            </a:pPr>
            <a:endParaRPr lang="en-US" altLang="zh-CN" sz="1000" dirty="0"/>
          </a:p>
          <a:p>
            <a:pPr marL="0" indent="0">
              <a:buNone/>
            </a:pPr>
            <a:r>
              <a:rPr lang="zh-CN" altLang="en-US" dirty="0"/>
              <a:t>事实上，</a:t>
            </a:r>
            <a:r>
              <a:rPr lang="zh-CN" altLang="zh-CN" dirty="0"/>
              <a:t>纱线销售价格</a:t>
            </a:r>
            <a:r>
              <a:rPr lang="zh-CN" altLang="en-US" dirty="0"/>
              <a:t>可以划分为</a:t>
            </a:r>
            <a:r>
              <a:rPr lang="zh-CN" altLang="zh-CN" dirty="0"/>
              <a:t>三部分内涵：</a:t>
            </a:r>
            <a:r>
              <a:rPr lang="zh-CN" altLang="en-US" dirty="0"/>
              <a:t>销售价格</a:t>
            </a:r>
            <a:r>
              <a:rPr lang="en-US" altLang="zh-CN" dirty="0"/>
              <a:t>=</a:t>
            </a:r>
            <a:r>
              <a:rPr lang="zh-CN" altLang="zh-CN" dirty="0"/>
              <a:t>成本</a:t>
            </a:r>
            <a:r>
              <a:rPr lang="en-US" altLang="zh-CN" dirty="0"/>
              <a:t>+</a:t>
            </a:r>
            <a:r>
              <a:rPr lang="zh-CN" altLang="zh-CN" dirty="0"/>
              <a:t>利润</a:t>
            </a:r>
            <a:r>
              <a:rPr lang="en-US" altLang="zh-CN" dirty="0"/>
              <a:t>+</a:t>
            </a:r>
            <a:r>
              <a:rPr lang="zh-CN" altLang="zh-CN" dirty="0"/>
              <a:t>增值税</a:t>
            </a:r>
            <a:endParaRPr lang="en-US" altLang="zh-CN" dirty="0"/>
          </a:p>
          <a:p>
            <a:pPr marL="0" indent="0">
              <a:buNone/>
            </a:pPr>
            <a:r>
              <a:rPr lang="zh-CN" altLang="zh-CN" dirty="0"/>
              <a:t>增值税率下调，调减的是仅仅是价格中增值税部分。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因此，</a:t>
            </a:r>
            <a:r>
              <a:rPr lang="zh-CN" altLang="zh-CN" dirty="0"/>
              <a:t>要求</a:t>
            </a:r>
            <a:r>
              <a:rPr lang="zh-CN" altLang="en-US" dirty="0"/>
              <a:t>企业销售价格</a:t>
            </a:r>
            <a:r>
              <a:rPr lang="zh-CN" altLang="zh-CN" dirty="0"/>
              <a:t>（成本</a:t>
            </a:r>
            <a:r>
              <a:rPr lang="en-US" altLang="zh-CN" dirty="0"/>
              <a:t>+</a:t>
            </a:r>
            <a:r>
              <a:rPr lang="zh-CN" altLang="zh-CN" dirty="0"/>
              <a:t>利润</a:t>
            </a:r>
            <a:r>
              <a:rPr lang="en-US" altLang="zh-CN" dirty="0"/>
              <a:t>+</a:t>
            </a:r>
            <a:r>
              <a:rPr lang="zh-CN" altLang="zh-CN" dirty="0"/>
              <a:t>增值税）下调</a:t>
            </a:r>
            <a:r>
              <a:rPr lang="en-US" altLang="zh-CN" dirty="0"/>
              <a:t>3</a:t>
            </a:r>
            <a:r>
              <a:rPr lang="zh-CN" altLang="zh-CN" dirty="0"/>
              <a:t>个百分点，这显然对纺纱企业是不公平的。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7560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E606FB-129B-41E3-9317-749523C36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937093"/>
            <a:ext cx="8610600" cy="1293028"/>
          </a:xfrm>
        </p:spPr>
        <p:txBody>
          <a:bodyPr/>
          <a:lstStyle/>
          <a:p>
            <a:r>
              <a:rPr lang="zh-CN" altLang="en-US" dirty="0"/>
              <a:t>之于</a:t>
            </a:r>
            <a:r>
              <a:rPr lang="zh-CN" altLang="en-US" dirty="0">
                <a:latin typeface="华文琥珀" panose="02010800040101010101" pitchFamily="2" charset="-122"/>
                <a:ea typeface="华文琥珀" panose="02010800040101010101" pitchFamily="2" charset="-122"/>
              </a:rPr>
              <a:t>税费转嫁</a:t>
            </a:r>
            <a:r>
              <a:rPr lang="zh-CN" altLang="en-US" dirty="0"/>
              <a:t>问题（二）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44B31C1B-EA88-46BF-9A0D-AA85C03B0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392680"/>
            <a:ext cx="11079480" cy="3835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成本不变型</a:t>
            </a:r>
            <a:endParaRPr lang="en-US" altLang="zh-CN" b="1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/>
              <a:t>客户要求将增值税税率调整前合同的含税价格重新计算</a:t>
            </a: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/>
              <a:t>例如：原销售合同含税金额为</a:t>
            </a:r>
            <a:r>
              <a:rPr lang="en-US" altLang="zh-CN" dirty="0"/>
              <a:t>20000</a:t>
            </a:r>
            <a:r>
              <a:rPr lang="zh-CN" altLang="en-US" dirty="0"/>
              <a:t>元</a:t>
            </a:r>
            <a:r>
              <a:rPr lang="en-US" altLang="zh-CN" dirty="0"/>
              <a:t>/</a:t>
            </a:r>
            <a:r>
              <a:rPr lang="zh-CN" altLang="en-US" dirty="0"/>
              <a:t>吨，变更后销售合同金额为：</a:t>
            </a: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20000/(1+16%)*(1+13%)=19483</a:t>
            </a:r>
            <a:r>
              <a:rPr lang="zh-CN" altLang="en-US" dirty="0"/>
              <a:t>元</a:t>
            </a:r>
            <a:r>
              <a:rPr lang="en-US" altLang="zh-CN" dirty="0"/>
              <a:t>/</a:t>
            </a:r>
            <a:r>
              <a:rPr lang="zh-CN" altLang="en-US" dirty="0"/>
              <a:t>吨；</a:t>
            </a: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/>
              <a:t>在原销售含税价格的基础上下调了</a:t>
            </a:r>
            <a:r>
              <a:rPr lang="en-US" altLang="zh-CN" dirty="0"/>
              <a:t>2.6</a:t>
            </a:r>
            <a:r>
              <a:rPr lang="zh-CN" altLang="en-US" dirty="0"/>
              <a:t>个百分点。</a:t>
            </a:r>
            <a:endParaRPr lang="en-US" altLang="zh-CN" dirty="0"/>
          </a:p>
          <a:p>
            <a:pPr marL="0" indent="0">
              <a:buNone/>
            </a:pPr>
            <a:endParaRPr lang="en-US" altLang="zh-CN" sz="1000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0334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E606FB-129B-41E3-9317-749523C36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之于</a:t>
            </a:r>
            <a:r>
              <a:rPr lang="zh-CN" altLang="en-US" dirty="0">
                <a:latin typeface="华文琥珀" panose="02010800040101010101" pitchFamily="2" charset="-122"/>
                <a:ea typeface="华文琥珀" panose="02010800040101010101" pitchFamily="2" charset="-122"/>
              </a:rPr>
              <a:t>税费转嫁</a:t>
            </a:r>
            <a:r>
              <a:rPr lang="zh-CN" altLang="en-US" dirty="0"/>
              <a:t>问题（三）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44B31C1B-EA88-46BF-9A0D-AA85C03B0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79600"/>
            <a:ext cx="11079480" cy="4155440"/>
          </a:xfrm>
        </p:spPr>
        <p:txBody>
          <a:bodyPr>
            <a:normAutofit/>
          </a:bodyPr>
          <a:lstStyle/>
          <a:p>
            <a:r>
              <a:rPr lang="zh-CN" altLang="en-US" b="1" dirty="0"/>
              <a:t>双方协商型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上下游</a:t>
            </a:r>
            <a:r>
              <a:rPr lang="zh-CN" altLang="zh-CN" dirty="0"/>
              <a:t>双方协调各</a:t>
            </a:r>
            <a:r>
              <a:rPr lang="zh-CN" altLang="en-US" dirty="0"/>
              <a:t>承担</a:t>
            </a:r>
            <a:r>
              <a:rPr lang="en-US" altLang="zh-CN" dirty="0"/>
              <a:t>1.5</a:t>
            </a:r>
            <a:r>
              <a:rPr lang="zh-CN" altLang="zh-CN" dirty="0"/>
              <a:t>个百分点，即纺纱厂在纱线售价上下调</a:t>
            </a:r>
            <a:r>
              <a:rPr lang="en-US" altLang="zh-CN" dirty="0"/>
              <a:t>1.5</a:t>
            </a:r>
            <a:r>
              <a:rPr lang="zh-CN" altLang="zh-CN" dirty="0"/>
              <a:t>个百分点。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例如：原销售合同含税金额为</a:t>
            </a:r>
            <a:r>
              <a:rPr lang="en-US" altLang="zh-CN" dirty="0"/>
              <a:t>20000</a:t>
            </a:r>
            <a:r>
              <a:rPr lang="zh-CN" altLang="en-US" dirty="0"/>
              <a:t>元</a:t>
            </a:r>
            <a:r>
              <a:rPr lang="en-US" altLang="zh-CN" dirty="0"/>
              <a:t>/</a:t>
            </a:r>
            <a:r>
              <a:rPr lang="zh-CN" altLang="en-US" dirty="0"/>
              <a:t>吨，变更后销售合同金额为：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20000-20000</a:t>
            </a:r>
            <a:r>
              <a:rPr lang="zh-CN" altLang="en-US" dirty="0"/>
              <a:t>*</a:t>
            </a:r>
            <a:r>
              <a:rPr lang="en-US" altLang="zh-CN" dirty="0"/>
              <a:t>1.5%=19700</a:t>
            </a:r>
            <a:r>
              <a:rPr lang="zh-CN" altLang="en-US" dirty="0"/>
              <a:t>元</a:t>
            </a:r>
            <a:r>
              <a:rPr lang="en-US" altLang="zh-CN" dirty="0"/>
              <a:t>/</a:t>
            </a:r>
            <a:r>
              <a:rPr lang="zh-CN" altLang="en-US" dirty="0"/>
              <a:t>吨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sz="1000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4F22A7AE-43DC-441E-B72A-EB4685369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044114"/>
              </p:ext>
            </p:extLst>
          </p:nvPr>
        </p:nvGraphicFramePr>
        <p:xfrm>
          <a:off x="1031240" y="3624421"/>
          <a:ext cx="9302228" cy="18371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8460">
                  <a:extLst>
                    <a:ext uri="{9D8B030D-6E8A-4147-A177-3AD203B41FA5}">
                      <a16:colId xmlns:a16="http://schemas.microsoft.com/office/drawing/2014/main" val="2224709976"/>
                    </a:ext>
                  </a:extLst>
                </a:gridCol>
                <a:gridCol w="1578088">
                  <a:extLst>
                    <a:ext uri="{9D8B030D-6E8A-4147-A177-3AD203B41FA5}">
                      <a16:colId xmlns:a16="http://schemas.microsoft.com/office/drawing/2014/main" val="3928682246"/>
                    </a:ext>
                  </a:extLst>
                </a:gridCol>
                <a:gridCol w="2397760">
                  <a:extLst>
                    <a:ext uri="{9D8B030D-6E8A-4147-A177-3AD203B41FA5}">
                      <a16:colId xmlns:a16="http://schemas.microsoft.com/office/drawing/2014/main" val="2598090011"/>
                    </a:ext>
                  </a:extLst>
                </a:gridCol>
                <a:gridCol w="1351280">
                  <a:extLst>
                    <a:ext uri="{9D8B030D-6E8A-4147-A177-3AD203B41FA5}">
                      <a16:colId xmlns:a16="http://schemas.microsoft.com/office/drawing/2014/main" val="782638618"/>
                    </a:ext>
                  </a:extLst>
                </a:gridCol>
                <a:gridCol w="1808480">
                  <a:extLst>
                    <a:ext uri="{9D8B030D-6E8A-4147-A177-3AD203B41FA5}">
                      <a16:colId xmlns:a16="http://schemas.microsoft.com/office/drawing/2014/main" val="2642130329"/>
                    </a:ext>
                  </a:extLst>
                </a:gridCol>
                <a:gridCol w="1788160">
                  <a:extLst>
                    <a:ext uri="{9D8B030D-6E8A-4147-A177-3AD203B41FA5}">
                      <a16:colId xmlns:a16="http://schemas.microsoft.com/office/drawing/2014/main" val="3833876988"/>
                    </a:ext>
                  </a:extLst>
                </a:gridCol>
              </a:tblGrid>
              <a:tr h="2465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原始纱线价格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实际纱线销售价格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增值税率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纱线不含税价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缴纳增值税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62646279"/>
                  </a:ext>
                </a:extLst>
              </a:tr>
              <a:tr h="32348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</a:t>
                      </a:r>
                      <a:endParaRPr lang="zh-CN" sz="1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20000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19700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13%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17434</a:t>
                      </a:r>
                      <a:r>
                        <a:rPr lang="zh-CN" altLang="en-US" sz="1800" kern="100" dirty="0">
                          <a:effectLst/>
                        </a:rPr>
                        <a:t>（</a:t>
                      </a:r>
                      <a:r>
                        <a:rPr lang="en-US" altLang="zh-CN" sz="1800" kern="100" dirty="0">
                          <a:effectLst/>
                        </a:rPr>
                        <a:t>a</a:t>
                      </a:r>
                      <a:r>
                        <a:rPr lang="zh-CN" altLang="en-US" sz="1800" kern="100" dirty="0">
                          <a:effectLst/>
                        </a:rPr>
                        <a:t>）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2255</a:t>
                      </a:r>
                      <a:r>
                        <a:rPr lang="zh-CN" altLang="en-US" sz="1800" kern="100" dirty="0">
                          <a:effectLst/>
                        </a:rPr>
                        <a:t>（</a:t>
                      </a:r>
                      <a:r>
                        <a:rPr lang="en-US" altLang="zh-CN" sz="1800" kern="100" dirty="0">
                          <a:effectLst/>
                        </a:rPr>
                        <a:t>a</a:t>
                      </a:r>
                      <a:r>
                        <a:rPr lang="zh-CN" altLang="en-US" sz="1800" kern="100" dirty="0">
                          <a:effectLst/>
                        </a:rPr>
                        <a:t>）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8802176"/>
                  </a:ext>
                </a:extLst>
              </a:tr>
              <a:tr h="32348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B</a:t>
                      </a:r>
                      <a:endParaRPr lang="zh-CN" sz="1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20000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19700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16%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16983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2717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6349096"/>
                  </a:ext>
                </a:extLst>
              </a:tr>
              <a:tr h="32348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</a:t>
                      </a:r>
                      <a:endParaRPr lang="zh-CN" sz="1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20000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20000</a:t>
                      </a:r>
                      <a:r>
                        <a:rPr lang="zh-CN" sz="1800" kern="100" dirty="0">
                          <a:effectLst/>
                        </a:rPr>
                        <a:t>（</a:t>
                      </a:r>
                      <a:r>
                        <a:rPr lang="zh-CN" altLang="en-US" sz="1800" kern="100" dirty="0">
                          <a:effectLst/>
                        </a:rPr>
                        <a:t>未</a:t>
                      </a:r>
                      <a:r>
                        <a:rPr lang="zh-CN" sz="1800" kern="100" dirty="0">
                          <a:effectLst/>
                        </a:rPr>
                        <a:t>协调降价）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13%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17699</a:t>
                      </a:r>
                      <a:r>
                        <a:rPr lang="zh-CN" altLang="en-US" sz="1800" kern="100" dirty="0">
                          <a:effectLst/>
                        </a:rPr>
                        <a:t>（</a:t>
                      </a:r>
                      <a:r>
                        <a:rPr lang="en-US" altLang="zh-CN" sz="1800" kern="100" dirty="0">
                          <a:effectLst/>
                        </a:rPr>
                        <a:t>b</a:t>
                      </a:r>
                      <a:r>
                        <a:rPr lang="zh-CN" altLang="en-US" sz="1800" kern="100" dirty="0">
                          <a:effectLst/>
                        </a:rPr>
                        <a:t>）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2301</a:t>
                      </a:r>
                      <a:r>
                        <a:rPr lang="zh-CN" altLang="en-US" sz="1800" kern="100" dirty="0">
                          <a:effectLst/>
                        </a:rPr>
                        <a:t>（</a:t>
                      </a:r>
                      <a:r>
                        <a:rPr lang="en-US" altLang="zh-CN" sz="1800" kern="100" dirty="0">
                          <a:effectLst/>
                        </a:rPr>
                        <a:t>b</a:t>
                      </a:r>
                      <a:r>
                        <a:rPr lang="zh-CN" altLang="en-US" sz="1800" kern="100" dirty="0">
                          <a:effectLst/>
                        </a:rPr>
                        <a:t>）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0805436"/>
                  </a:ext>
                </a:extLst>
              </a:tr>
              <a:tr h="32348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CN" sz="1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CN" sz="1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CN" sz="1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CN" sz="1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a-b= -265</a:t>
                      </a:r>
                      <a:endParaRPr lang="zh-CN" sz="1800" kern="100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>
                          <a:solidFill>
                            <a:srgbClr val="FF0000"/>
                          </a:solidFill>
                          <a:effectLst/>
                        </a:rPr>
                        <a:t>a-b= 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-46</a:t>
                      </a:r>
                      <a:endParaRPr lang="zh-CN" sz="1800" kern="100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9596712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B361E22F-ECC1-4525-9B8E-3D1D1A6369BB}"/>
              </a:ext>
            </a:extLst>
          </p:cNvPr>
          <p:cNvSpPr txBox="1"/>
          <p:nvPr/>
        </p:nvSpPr>
        <p:spPr>
          <a:xfrm>
            <a:off x="693794" y="5573131"/>
            <a:ext cx="9977120" cy="1040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  <a:spcBef>
                <a:spcPts val="1000"/>
              </a:spcBef>
            </a:pPr>
            <a:r>
              <a:rPr lang="zh-CN" altLang="zh-CN" sz="2200" b="1" dirty="0"/>
              <a:t>这意味着增值税率的下降，导致下游压价，纺纱企业的成本被迫下降，利润空间受到挤压。</a:t>
            </a:r>
            <a:r>
              <a:rPr lang="zh-CN" altLang="zh-CN" sz="2200" b="1" dirty="0">
                <a:solidFill>
                  <a:srgbClr val="FF0000"/>
                </a:solidFill>
              </a:rPr>
              <a:t>对企业降本增效提出了更高要求。</a:t>
            </a:r>
          </a:p>
        </p:txBody>
      </p:sp>
    </p:spTree>
    <p:extLst>
      <p:ext uri="{BB962C8B-B14F-4D97-AF65-F5344CB8AC3E}">
        <p14:creationId xmlns:p14="http://schemas.microsoft.com/office/powerpoint/2010/main" val="3993699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71A03F-4684-42A9-AF7D-FFC339451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华文琥珀" panose="02010800040101010101" pitchFamily="2" charset="-122"/>
                <a:ea typeface="华文琥珀" panose="02010800040101010101" pitchFamily="2" charset="-122"/>
              </a:rPr>
              <a:t>产业链完整</a:t>
            </a:r>
            <a:r>
              <a:rPr lang="zh-CN" altLang="en-US" dirty="0"/>
              <a:t>的企业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1937E7-8C1D-4B43-B3DC-5084C5C5A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zh-CN" dirty="0"/>
              <a:t>从整体上看，</a:t>
            </a:r>
            <a:r>
              <a:rPr lang="zh-CN" altLang="en-US" dirty="0"/>
              <a:t>产业链整体税负下降，企业盈利平衡点不变；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zh-CN" dirty="0"/>
              <a:t>对于产业链相对完整的企业，即使压低纺纱环节的成交价格，造成纺纱利润下降，但织布</a:t>
            </a:r>
            <a:r>
              <a:rPr lang="zh-CN" altLang="en-US" dirty="0"/>
              <a:t>及后道</a:t>
            </a:r>
            <a:r>
              <a:rPr lang="zh-CN" altLang="zh-CN" dirty="0"/>
              <a:t>环节利润会相应弥补</a:t>
            </a:r>
            <a:r>
              <a:rPr lang="zh-CN" altLang="en-US" dirty="0"/>
              <a:t>；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此外，随着企业</a:t>
            </a:r>
            <a:r>
              <a:rPr lang="zh-CN" altLang="zh-CN" dirty="0"/>
              <a:t>缴纳的增值税降低，附加税部分也会相应减少，因此与单一纺纱企业相比，产业链完整的企业获益更</a:t>
            </a:r>
            <a:r>
              <a:rPr lang="zh-CN" altLang="en-US" dirty="0"/>
              <a:t>明显</a:t>
            </a:r>
            <a:r>
              <a:rPr lang="zh-CN" altLang="zh-CN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94146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879BAD-AAD9-42F7-8AD5-3A522A041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企业其他税改</a:t>
            </a:r>
            <a:r>
              <a:rPr lang="zh-CN" altLang="en-US" dirty="0">
                <a:latin typeface="华文琥珀" panose="02010800040101010101" pitchFamily="2" charset="-122"/>
                <a:ea typeface="华文琥珀" panose="02010800040101010101" pitchFamily="2" charset="-122"/>
              </a:rPr>
              <a:t>建议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539B01-399E-453F-B07A-80FD13EB9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50720"/>
            <a:ext cx="10820400" cy="426796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1</a:t>
            </a:r>
            <a:r>
              <a:rPr lang="zh-CN" altLang="zh-CN" dirty="0"/>
              <a:t>、对大型企业印花税实行核定征收；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2</a:t>
            </a:r>
            <a:r>
              <a:rPr lang="zh-CN" altLang="zh-CN" dirty="0"/>
              <a:t>、关于总收入的口径，建议对外投资视同</a:t>
            </a:r>
            <a:r>
              <a:rPr lang="zh-CN" altLang="en-US" dirty="0"/>
              <a:t>销售</a:t>
            </a:r>
            <a:r>
              <a:rPr lang="zh-CN" altLang="zh-CN" dirty="0"/>
              <a:t>收入及股权性投资收益；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3</a:t>
            </a:r>
            <a:r>
              <a:rPr lang="zh-CN" altLang="zh-CN" dirty="0"/>
              <a:t>、建议融资利息支出能够得到进项抵扣。</a:t>
            </a: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4</a:t>
            </a:r>
            <a:r>
              <a:rPr lang="zh-CN" altLang="zh-CN" dirty="0"/>
              <a:t>、建议降低房产税、城镇土地使用税；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5</a:t>
            </a:r>
            <a:r>
              <a:rPr lang="zh-CN" altLang="zh-CN" dirty="0"/>
              <a:t>、建议降低在增值税基础上加收的城建税附加、教育费附件、地方教育费附加；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6</a:t>
            </a:r>
            <a:r>
              <a:rPr lang="zh-CN" altLang="zh-CN" dirty="0"/>
              <a:t>、建议降低增值税率后，同比降低电费含税价。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5809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29E934D-BD00-4AB7-860F-2A13CAF61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688252"/>
            <a:ext cx="10820400" cy="2802467"/>
          </a:xfrm>
        </p:spPr>
        <p:txBody>
          <a:bodyPr>
            <a:normAutofit/>
          </a:bodyPr>
          <a:lstStyle/>
          <a:p>
            <a:pPr algn="ctr"/>
            <a:r>
              <a:rPr lang="zh-CN" altLang="en-US" sz="9600" dirty="0"/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1834263985"/>
      </p:ext>
    </p:extLst>
  </p:cSld>
  <p:clrMapOvr>
    <a:masterClrMapping/>
  </p:clrMapOvr>
</p:sld>
</file>

<file path=ppt/theme/theme1.xml><?xml version="1.0" encoding="utf-8"?>
<a:theme xmlns:a="http://schemas.openxmlformats.org/drawingml/2006/main" name="水汽尾迹">
  <a:themeElements>
    <a:clrScheme name="水汽尾迹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水汽尾迹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水汽尾迹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TM04033937[[fn=水汽尾迹]]</Template>
  <TotalTime>402</TotalTime>
  <Words>700</Words>
  <Application>Microsoft Office PowerPoint</Application>
  <PresentationFormat>宽屏</PresentationFormat>
  <Paragraphs>86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5" baseType="lpstr">
      <vt:lpstr>等线</vt:lpstr>
      <vt:lpstr>华文琥珀</vt:lpstr>
      <vt:lpstr>Arial</vt:lpstr>
      <vt:lpstr>Century Gothic</vt:lpstr>
      <vt:lpstr>水汽尾迹</vt:lpstr>
      <vt:lpstr>棉纺织企业减税降费之初探</vt:lpstr>
      <vt:lpstr>1.背景</vt:lpstr>
      <vt:lpstr>政策之于棉纺织企业</vt:lpstr>
      <vt:lpstr>一份关于减税降费的问卷显示</vt:lpstr>
      <vt:lpstr>之于税费转嫁问题（一）</vt:lpstr>
      <vt:lpstr>之于税费转嫁问题（二）</vt:lpstr>
      <vt:lpstr>之于税费转嫁问题（三）</vt:lpstr>
      <vt:lpstr>产业链完整的企业</vt:lpstr>
      <vt:lpstr>企业其他税改建议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棉纺织企业减税降费之初探</dc:title>
  <dc:creator>46504424@qq.com</dc:creator>
  <cp:lastModifiedBy>46504424@qq.com</cp:lastModifiedBy>
  <cp:revision>17</cp:revision>
  <dcterms:created xsi:type="dcterms:W3CDTF">2019-06-13T01:32:55Z</dcterms:created>
  <dcterms:modified xsi:type="dcterms:W3CDTF">2019-06-17T01:13:07Z</dcterms:modified>
</cp:coreProperties>
</file>